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67" r:id="rId2"/>
    <p:sldId id="268" r:id="rId3"/>
  </p:sldIdLst>
  <p:sldSz cx="6858000" cy="9906000" type="A4"/>
  <p:notesSz cx="6735763" cy="9866313"/>
  <p:defaultTextStyle>
    <a:defPPr>
      <a:defRPr lang="ja-JP"/>
    </a:defPPr>
    <a:lvl1pPr marL="0" algn="l" defTabSz="839830" rtl="0" eaLnBrk="1" latinLnBrk="0" hangingPunct="1">
      <a:defRPr kumimoji="1" sz="1653" kern="1200">
        <a:solidFill>
          <a:schemeClr val="tx1"/>
        </a:solidFill>
        <a:latin typeface="+mn-lt"/>
        <a:ea typeface="+mn-ea"/>
        <a:cs typeface="+mn-cs"/>
      </a:defRPr>
    </a:lvl1pPr>
    <a:lvl2pPr marL="419915" algn="l" defTabSz="839830" rtl="0" eaLnBrk="1" latinLnBrk="0" hangingPunct="1">
      <a:defRPr kumimoji="1" sz="1653" kern="1200">
        <a:solidFill>
          <a:schemeClr val="tx1"/>
        </a:solidFill>
        <a:latin typeface="+mn-lt"/>
        <a:ea typeface="+mn-ea"/>
        <a:cs typeface="+mn-cs"/>
      </a:defRPr>
    </a:lvl2pPr>
    <a:lvl3pPr marL="839830" algn="l" defTabSz="839830" rtl="0" eaLnBrk="1" latinLnBrk="0" hangingPunct="1">
      <a:defRPr kumimoji="1" sz="1653" kern="1200">
        <a:solidFill>
          <a:schemeClr val="tx1"/>
        </a:solidFill>
        <a:latin typeface="+mn-lt"/>
        <a:ea typeface="+mn-ea"/>
        <a:cs typeface="+mn-cs"/>
      </a:defRPr>
    </a:lvl3pPr>
    <a:lvl4pPr marL="1259745" algn="l" defTabSz="839830" rtl="0" eaLnBrk="1" latinLnBrk="0" hangingPunct="1">
      <a:defRPr kumimoji="1" sz="1653" kern="1200">
        <a:solidFill>
          <a:schemeClr val="tx1"/>
        </a:solidFill>
        <a:latin typeface="+mn-lt"/>
        <a:ea typeface="+mn-ea"/>
        <a:cs typeface="+mn-cs"/>
      </a:defRPr>
    </a:lvl4pPr>
    <a:lvl5pPr marL="1679660" algn="l" defTabSz="839830" rtl="0" eaLnBrk="1" latinLnBrk="0" hangingPunct="1">
      <a:defRPr kumimoji="1" sz="1653" kern="1200">
        <a:solidFill>
          <a:schemeClr val="tx1"/>
        </a:solidFill>
        <a:latin typeface="+mn-lt"/>
        <a:ea typeface="+mn-ea"/>
        <a:cs typeface="+mn-cs"/>
      </a:defRPr>
    </a:lvl5pPr>
    <a:lvl6pPr marL="2099575" algn="l" defTabSz="839830" rtl="0" eaLnBrk="1" latinLnBrk="0" hangingPunct="1">
      <a:defRPr kumimoji="1" sz="1653" kern="1200">
        <a:solidFill>
          <a:schemeClr val="tx1"/>
        </a:solidFill>
        <a:latin typeface="+mn-lt"/>
        <a:ea typeface="+mn-ea"/>
        <a:cs typeface="+mn-cs"/>
      </a:defRPr>
    </a:lvl6pPr>
    <a:lvl7pPr marL="2519490" algn="l" defTabSz="839830" rtl="0" eaLnBrk="1" latinLnBrk="0" hangingPunct="1">
      <a:defRPr kumimoji="1" sz="1653" kern="1200">
        <a:solidFill>
          <a:schemeClr val="tx1"/>
        </a:solidFill>
        <a:latin typeface="+mn-lt"/>
        <a:ea typeface="+mn-ea"/>
        <a:cs typeface="+mn-cs"/>
      </a:defRPr>
    </a:lvl7pPr>
    <a:lvl8pPr marL="2939406" algn="l" defTabSz="839830" rtl="0" eaLnBrk="1" latinLnBrk="0" hangingPunct="1">
      <a:defRPr kumimoji="1" sz="1653" kern="1200">
        <a:solidFill>
          <a:schemeClr val="tx1"/>
        </a:solidFill>
        <a:latin typeface="+mn-lt"/>
        <a:ea typeface="+mn-ea"/>
        <a:cs typeface="+mn-cs"/>
      </a:defRPr>
    </a:lvl8pPr>
    <a:lvl9pPr marL="3359320" algn="l" defTabSz="839830" rtl="0" eaLnBrk="1" latinLnBrk="0" hangingPunct="1">
      <a:defRPr kumimoji="1" sz="16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3FCC1E"/>
    <a:srgbClr val="0DDD52"/>
    <a:srgbClr val="AAE85E"/>
    <a:srgbClr val="FFD5E3"/>
    <a:srgbClr val="6600CC"/>
    <a:srgbClr val="EEE1FF"/>
    <a:srgbClr val="E1C7FD"/>
    <a:srgbClr val="EAFED6"/>
    <a:srgbClr val="C7FC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471" autoAdjust="0"/>
    <p:restoredTop sz="94660"/>
  </p:normalViewPr>
  <p:slideViewPr>
    <p:cSldViewPr snapToGrid="0">
      <p:cViewPr>
        <p:scale>
          <a:sx n="124" d="100"/>
          <a:sy n="124" d="100"/>
        </p:scale>
        <p:origin x="-1416" y="-7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B30BE-159D-4B96-A266-CD01CB41B6D3}" type="datetimeFigureOut">
              <a:rPr kumimoji="1" lang="ja-JP" altLang="en-US" smtClean="0"/>
              <a:t>2018/9/4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0BCF-CE80-470D-9FCD-64E9060A51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2977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B30BE-159D-4B96-A266-CD01CB41B6D3}" type="datetimeFigureOut">
              <a:rPr kumimoji="1" lang="ja-JP" altLang="en-US" smtClean="0"/>
              <a:t>2018/9/4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0BCF-CE80-470D-9FCD-64E9060A51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96205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B30BE-159D-4B96-A266-CD01CB41B6D3}" type="datetimeFigureOut">
              <a:rPr kumimoji="1" lang="ja-JP" altLang="en-US" smtClean="0"/>
              <a:t>2018/9/4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0BCF-CE80-470D-9FCD-64E9060A51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3002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B30BE-159D-4B96-A266-CD01CB41B6D3}" type="datetimeFigureOut">
              <a:rPr kumimoji="1" lang="ja-JP" altLang="en-US" smtClean="0"/>
              <a:t>2018/9/4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0BCF-CE80-470D-9FCD-64E9060A51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6732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B30BE-159D-4B96-A266-CD01CB41B6D3}" type="datetimeFigureOut">
              <a:rPr kumimoji="1" lang="ja-JP" altLang="en-US" smtClean="0"/>
              <a:t>2018/9/4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0BCF-CE80-470D-9FCD-64E9060A51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35884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B30BE-159D-4B96-A266-CD01CB41B6D3}" type="datetimeFigureOut">
              <a:rPr kumimoji="1" lang="ja-JP" altLang="en-US" smtClean="0"/>
              <a:t>2018/9/4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0BCF-CE80-470D-9FCD-64E9060A51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6545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B30BE-159D-4B96-A266-CD01CB41B6D3}" type="datetimeFigureOut">
              <a:rPr kumimoji="1" lang="ja-JP" altLang="en-US" smtClean="0"/>
              <a:t>2018/9/4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0BCF-CE80-470D-9FCD-64E9060A51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6701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B30BE-159D-4B96-A266-CD01CB41B6D3}" type="datetimeFigureOut">
              <a:rPr kumimoji="1" lang="ja-JP" altLang="en-US" smtClean="0"/>
              <a:t>2018/9/4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0BCF-CE80-470D-9FCD-64E9060A51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6957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B30BE-159D-4B96-A266-CD01CB41B6D3}" type="datetimeFigureOut">
              <a:rPr kumimoji="1" lang="ja-JP" altLang="en-US" smtClean="0"/>
              <a:t>2018/9/4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0BCF-CE80-470D-9FCD-64E9060A51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2669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B30BE-159D-4B96-A266-CD01CB41B6D3}" type="datetimeFigureOut">
              <a:rPr kumimoji="1" lang="ja-JP" altLang="en-US" smtClean="0"/>
              <a:t>2018/9/4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0BCF-CE80-470D-9FCD-64E9060A51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6472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B30BE-159D-4B96-A266-CD01CB41B6D3}" type="datetimeFigureOut">
              <a:rPr kumimoji="1" lang="ja-JP" altLang="en-US" smtClean="0"/>
              <a:t>2018/9/4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0BCF-CE80-470D-9FCD-64E9060A51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8353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2B30BE-159D-4B96-A266-CD01CB41B6D3}" type="datetimeFigureOut">
              <a:rPr kumimoji="1" lang="ja-JP" altLang="en-US" smtClean="0"/>
              <a:t>2018/9/4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430BCF-CE80-470D-9FCD-64E9060A51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3264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0" y="197966"/>
            <a:ext cx="6858000" cy="99011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1211281" y="634086"/>
            <a:ext cx="506413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ja-JP" altLang="en-US" sz="3000" dirty="0">
                <a:solidFill>
                  <a:schemeClr val="bg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デイケア</a:t>
            </a:r>
            <a:r>
              <a:rPr lang="ja-JP" altLang="en-US" sz="2400" dirty="0">
                <a:solidFill>
                  <a:schemeClr val="bg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（送迎付き</a:t>
            </a:r>
            <a:r>
              <a:rPr kumimoji="1" lang="ja-JP" altLang="en-US" sz="2400" dirty="0">
                <a:solidFill>
                  <a:schemeClr val="bg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リハ）</a:t>
            </a: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1223042" y="310440"/>
            <a:ext cx="15836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2400" dirty="0">
                <a:solidFill>
                  <a:schemeClr val="bg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医療法人</a:t>
            </a:r>
          </a:p>
        </p:txBody>
      </p:sp>
      <p:sp>
        <p:nvSpPr>
          <p:cNvPr id="26" name="角丸四角形 25"/>
          <p:cNvSpPr/>
          <p:nvPr/>
        </p:nvSpPr>
        <p:spPr>
          <a:xfrm>
            <a:off x="8457" y="8273421"/>
            <a:ext cx="1949495" cy="271765"/>
          </a:xfrm>
          <a:prstGeom prst="roundRect">
            <a:avLst>
              <a:gd name="adj" fmla="val 50000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 sz="14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27" name="角丸四角形 26"/>
          <p:cNvSpPr/>
          <p:nvPr/>
        </p:nvSpPr>
        <p:spPr>
          <a:xfrm>
            <a:off x="51420" y="6374393"/>
            <a:ext cx="1927332" cy="274183"/>
          </a:xfrm>
          <a:prstGeom prst="roundRect">
            <a:avLst>
              <a:gd name="adj" fmla="val 50000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 sz="14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28" name="角丸四角形 27"/>
          <p:cNvSpPr/>
          <p:nvPr/>
        </p:nvSpPr>
        <p:spPr>
          <a:xfrm>
            <a:off x="44450" y="4429468"/>
            <a:ext cx="1934684" cy="271765"/>
          </a:xfrm>
          <a:prstGeom prst="roundRect">
            <a:avLst>
              <a:gd name="adj" fmla="val 50000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角丸四角形 28"/>
          <p:cNvSpPr/>
          <p:nvPr/>
        </p:nvSpPr>
        <p:spPr>
          <a:xfrm>
            <a:off x="41833" y="3737673"/>
            <a:ext cx="1934684" cy="271765"/>
          </a:xfrm>
          <a:prstGeom prst="roundRect">
            <a:avLst>
              <a:gd name="adj" fmla="val 50000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-2616" y="4016002"/>
            <a:ext cx="657831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300" dirty="0">
                <a:solidFill>
                  <a:schemeClr val="accent6">
                    <a:lumMod val="7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介護保険での短時間</a:t>
            </a:r>
            <a:r>
              <a:rPr kumimoji="1" lang="ja-JP" altLang="en-US" sz="1300" dirty="0">
                <a:solidFill>
                  <a:schemeClr val="accent6">
                    <a:lumMod val="7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リハビリ及び運動をご希望の方</a:t>
            </a: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-2616" y="4707029"/>
            <a:ext cx="670485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300" dirty="0">
                <a:solidFill>
                  <a:schemeClr val="accent6">
                    <a:lumMod val="7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短時間送迎付きリハビリ：</a:t>
            </a:r>
            <a:r>
              <a:rPr lang="ja-JP" altLang="en-US" sz="1300" dirty="0" smtClean="0">
                <a:solidFill>
                  <a:schemeClr val="accent6">
                    <a:lumMod val="7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定員</a:t>
            </a:r>
            <a:r>
              <a:rPr lang="en-US" altLang="ja-JP" sz="1300" dirty="0">
                <a:solidFill>
                  <a:schemeClr val="accent6">
                    <a:lumMod val="7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20</a:t>
            </a:r>
            <a:r>
              <a:rPr lang="en-US" altLang="ja-JP" sz="1300" dirty="0" smtClean="0">
                <a:solidFill>
                  <a:schemeClr val="accent6">
                    <a:lumMod val="7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 </a:t>
            </a:r>
            <a:r>
              <a:rPr lang="ja-JP" altLang="en-US" sz="1300" dirty="0">
                <a:solidFill>
                  <a:schemeClr val="accent6">
                    <a:lumMod val="7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名  各単位時間あたり</a:t>
            </a:r>
            <a:r>
              <a:rPr lang="en-US" altLang="ja-JP" sz="1300" dirty="0">
                <a:solidFill>
                  <a:schemeClr val="accent6">
                    <a:lumMod val="7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10</a:t>
            </a:r>
            <a:r>
              <a:rPr lang="ja-JP" altLang="en-US" sz="1300" dirty="0">
                <a:solidFill>
                  <a:schemeClr val="accent6">
                    <a:lumMod val="7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名</a:t>
            </a:r>
            <a:endParaRPr lang="en-US" altLang="ja-JP" sz="1300" dirty="0">
              <a:solidFill>
                <a:schemeClr val="accent6">
                  <a:lumMod val="75000"/>
                </a:schemeClr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r>
              <a:rPr lang="ja-JP" altLang="en-US" sz="1300" dirty="0">
                <a:solidFill>
                  <a:schemeClr val="accent6">
                    <a:lumMod val="7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人員数：医師</a:t>
            </a:r>
            <a:r>
              <a:rPr lang="en-US" altLang="ja-JP" sz="1300" dirty="0">
                <a:solidFill>
                  <a:schemeClr val="accent6">
                    <a:lumMod val="7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6</a:t>
            </a:r>
            <a:r>
              <a:rPr lang="ja-JP" altLang="en-US" sz="1300" dirty="0">
                <a:solidFill>
                  <a:schemeClr val="accent6">
                    <a:lumMod val="7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名・理学療法士</a:t>
            </a:r>
            <a:r>
              <a:rPr lang="en-US" altLang="ja-JP" sz="1300" dirty="0">
                <a:solidFill>
                  <a:schemeClr val="accent6">
                    <a:lumMod val="7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4 </a:t>
            </a:r>
            <a:r>
              <a:rPr lang="ja-JP" altLang="en-US" sz="1300" dirty="0">
                <a:solidFill>
                  <a:schemeClr val="accent6">
                    <a:lumMod val="7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名・補助者</a:t>
            </a:r>
            <a:r>
              <a:rPr lang="en-US" altLang="ja-JP" sz="1300" dirty="0">
                <a:solidFill>
                  <a:schemeClr val="accent6">
                    <a:lumMod val="7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</a:t>
            </a:r>
            <a:r>
              <a:rPr lang="ja-JP" altLang="en-US" sz="1300" dirty="0">
                <a:solidFill>
                  <a:schemeClr val="accent6">
                    <a:lumMod val="7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名　　　　</a:t>
            </a:r>
            <a:endParaRPr lang="en-US" altLang="ja-JP" sz="1300" dirty="0">
              <a:solidFill>
                <a:schemeClr val="accent6">
                  <a:lumMod val="75000"/>
                </a:schemeClr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-2617" y="8672317"/>
            <a:ext cx="625879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500" dirty="0">
                <a:solidFill>
                  <a:schemeClr val="accent6">
                    <a:lumMod val="7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まずはお気軽にお問い合わせください。</a:t>
            </a:r>
            <a:endParaRPr kumimoji="1" lang="en-US" altLang="ja-JP" sz="1500" dirty="0">
              <a:solidFill>
                <a:schemeClr val="accent6">
                  <a:lumMod val="75000"/>
                </a:schemeClr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676" y="328807"/>
            <a:ext cx="725023" cy="738883"/>
          </a:xfrm>
          <a:prstGeom prst="rect">
            <a:avLst/>
          </a:prstGeom>
        </p:spPr>
      </p:pic>
      <p:sp>
        <p:nvSpPr>
          <p:cNvPr id="45" name="テキスト ボックス 44"/>
          <p:cNvSpPr txBox="1"/>
          <p:nvPr/>
        </p:nvSpPr>
        <p:spPr>
          <a:xfrm>
            <a:off x="15251" y="3732367"/>
            <a:ext cx="13432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solidFill>
                  <a:schemeClr val="bg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●対象の方</a:t>
            </a:r>
            <a:endParaRPr kumimoji="1" lang="ja-JP" altLang="en-US" sz="1400" dirty="0">
              <a:solidFill>
                <a:schemeClr val="bg1"/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15251" y="4417812"/>
            <a:ext cx="13999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solidFill>
                  <a:schemeClr val="bg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●施設概要</a:t>
            </a:r>
            <a:endParaRPr kumimoji="1" lang="ja-JP" altLang="en-US" sz="1400" dirty="0">
              <a:solidFill>
                <a:schemeClr val="bg1"/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6621484"/>
              </p:ext>
            </p:extLst>
          </p:nvPr>
        </p:nvGraphicFramePr>
        <p:xfrm>
          <a:off x="71888" y="6714516"/>
          <a:ext cx="6662526" cy="1267297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38692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7785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57785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5842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5842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57785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584200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584200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1205256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</a:tblGrid>
              <a:tr h="483165">
                <a:tc>
                  <a:txBody>
                    <a:bodyPr/>
                    <a:lstStyle/>
                    <a:p>
                      <a:r>
                        <a:rPr kumimoji="1" lang="ja-JP" altLang="en-US" sz="1050" dirty="0"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98676"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85456"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4" name="テキスト ボックス 13"/>
          <p:cNvSpPr txBox="1"/>
          <p:nvPr/>
        </p:nvSpPr>
        <p:spPr>
          <a:xfrm>
            <a:off x="1437140" y="6755938"/>
            <a:ext cx="5575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800" b="1" dirty="0">
                <a:solidFill>
                  <a:schemeClr val="bg1"/>
                </a:solidFill>
                <a:ea typeface="游ゴシック Medium" panose="020B0500000000000000"/>
              </a:rPr>
              <a:t>月</a:t>
            </a:r>
            <a:endParaRPr kumimoji="1" lang="ja-JP" altLang="en-US" sz="1800" b="1" dirty="0">
              <a:solidFill>
                <a:schemeClr val="bg1"/>
              </a:solidFill>
              <a:ea typeface="游ゴシック Medium" panose="020B0500000000000000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5513839" y="7219814"/>
            <a:ext cx="11905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10</a:t>
            </a:r>
            <a:r>
              <a:rPr kumimoji="1" lang="ja-JP" altLang="en-US" sz="16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名</a:t>
            </a:r>
            <a:endParaRPr kumimoji="1" lang="en-US" altLang="ja-JP" sz="16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30" name="角丸四角形 29"/>
          <p:cNvSpPr/>
          <p:nvPr/>
        </p:nvSpPr>
        <p:spPr>
          <a:xfrm>
            <a:off x="51420" y="5298119"/>
            <a:ext cx="1925097" cy="271765"/>
          </a:xfrm>
          <a:prstGeom prst="roundRect">
            <a:avLst>
              <a:gd name="adj" fmla="val 50000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 sz="14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-2616" y="5576464"/>
            <a:ext cx="6704857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300" dirty="0">
                <a:solidFill>
                  <a:schemeClr val="accent6">
                    <a:lumMod val="7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幅広い疾患・症状に対応：脳血管疾患・呼吸器疾患・運動器疾患に対応しています。</a:t>
            </a:r>
            <a:endParaRPr lang="en-US" altLang="ja-JP" sz="1300" dirty="0">
              <a:solidFill>
                <a:schemeClr val="accent6">
                  <a:lumMod val="75000"/>
                </a:schemeClr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r>
              <a:rPr lang="ja-JP" altLang="en-US" sz="1300" dirty="0">
                <a:solidFill>
                  <a:srgbClr val="FF000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予防の方、利用回数制限はありません。</a:t>
            </a:r>
            <a:endParaRPr lang="en-US" altLang="ja-JP" sz="1300" dirty="0">
              <a:solidFill>
                <a:srgbClr val="FF0000"/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r>
              <a:rPr kumimoji="1" lang="en-US" altLang="ja-JP" sz="1300" dirty="0">
                <a:solidFill>
                  <a:schemeClr val="accent6">
                    <a:lumMod val="7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※</a:t>
            </a:r>
            <a:r>
              <a:rPr kumimoji="1" lang="ja-JP" altLang="en-US" sz="1300" dirty="0">
                <a:solidFill>
                  <a:schemeClr val="accent6">
                    <a:lumMod val="7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当院は短時間サービスのみです。食事・入浴の提供はございません。</a:t>
            </a: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15251" y="5280113"/>
            <a:ext cx="17751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solidFill>
                  <a:schemeClr val="bg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●サービスの特徴</a:t>
            </a:r>
            <a:endParaRPr kumimoji="1" lang="ja-JP" altLang="en-US" sz="1400" dirty="0">
              <a:solidFill>
                <a:schemeClr val="bg1"/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15251" y="6344344"/>
            <a:ext cx="12077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solidFill>
                  <a:schemeClr val="bg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●空き状況</a:t>
            </a:r>
            <a:endParaRPr kumimoji="1" lang="ja-JP" altLang="en-US" sz="1400" dirty="0">
              <a:solidFill>
                <a:schemeClr val="bg1"/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42010" y="8267563"/>
            <a:ext cx="17751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solidFill>
                  <a:schemeClr val="bg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●お問い合わせ</a:t>
            </a:r>
            <a:endParaRPr kumimoji="1" lang="ja-JP" altLang="en-US" sz="1400" dirty="0">
              <a:solidFill>
                <a:schemeClr val="bg1"/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39" name="正方形/長方形 38"/>
          <p:cNvSpPr/>
          <p:nvPr/>
        </p:nvSpPr>
        <p:spPr>
          <a:xfrm>
            <a:off x="488210" y="1430958"/>
            <a:ext cx="2811438" cy="2115453"/>
          </a:xfrm>
          <a:prstGeom prst="rect">
            <a:avLst/>
          </a:prstGeom>
          <a:solidFill>
            <a:srgbClr val="3FCC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2755900" y="310439"/>
            <a:ext cx="332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2400" dirty="0">
                <a:solidFill>
                  <a:schemeClr val="bg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堺整形外科医院</a:t>
            </a:r>
          </a:p>
        </p:txBody>
      </p:sp>
      <p:sp>
        <p:nvSpPr>
          <p:cNvPr id="47" name="正方形/長方形 46"/>
          <p:cNvSpPr/>
          <p:nvPr/>
        </p:nvSpPr>
        <p:spPr>
          <a:xfrm>
            <a:off x="3612410" y="1430958"/>
            <a:ext cx="2811438" cy="2115453"/>
          </a:xfrm>
          <a:prstGeom prst="rect">
            <a:avLst/>
          </a:prstGeom>
          <a:solidFill>
            <a:srgbClr val="3FCC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9" name="正方形/長方形 48"/>
          <p:cNvSpPr/>
          <p:nvPr/>
        </p:nvSpPr>
        <p:spPr>
          <a:xfrm>
            <a:off x="401520" y="1399711"/>
            <a:ext cx="2811438" cy="2115453"/>
          </a:xfrm>
          <a:prstGeom prst="rect">
            <a:avLst/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1" name="正方形/長方形 50"/>
          <p:cNvSpPr/>
          <p:nvPr/>
        </p:nvSpPr>
        <p:spPr>
          <a:xfrm>
            <a:off x="3579944" y="1430957"/>
            <a:ext cx="2706132" cy="2115453"/>
          </a:xfrm>
          <a:prstGeom prst="rect">
            <a:avLst/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2014990" y="6755938"/>
            <a:ext cx="5575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800" b="1" dirty="0">
                <a:solidFill>
                  <a:schemeClr val="bg1"/>
                </a:solidFill>
                <a:ea typeface="游ゴシック Medium" panose="020B0500000000000000"/>
              </a:rPr>
              <a:t>火</a:t>
            </a:r>
            <a:endParaRPr kumimoji="1" lang="ja-JP" altLang="en-US" sz="1800" b="1" dirty="0">
              <a:solidFill>
                <a:schemeClr val="bg1"/>
              </a:solidFill>
              <a:ea typeface="游ゴシック Medium" panose="020B0500000000000000"/>
            </a:endParaRPr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2599190" y="6755938"/>
            <a:ext cx="5575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800" b="1" dirty="0">
                <a:solidFill>
                  <a:schemeClr val="bg1"/>
                </a:solidFill>
                <a:ea typeface="游ゴシック Medium" panose="020B0500000000000000"/>
              </a:rPr>
              <a:t>水</a:t>
            </a:r>
            <a:endParaRPr kumimoji="1" lang="ja-JP" altLang="en-US" sz="1800" b="1" dirty="0">
              <a:solidFill>
                <a:schemeClr val="bg1"/>
              </a:solidFill>
              <a:ea typeface="游ゴシック Medium" panose="020B0500000000000000"/>
            </a:endParaRPr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3183390" y="6755938"/>
            <a:ext cx="5575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800" b="1" dirty="0">
                <a:solidFill>
                  <a:schemeClr val="bg1"/>
                </a:solidFill>
                <a:ea typeface="游ゴシック Medium" panose="020B0500000000000000"/>
              </a:rPr>
              <a:t>木</a:t>
            </a:r>
            <a:endParaRPr kumimoji="1" lang="ja-JP" altLang="en-US" sz="1800" b="1" dirty="0">
              <a:solidFill>
                <a:schemeClr val="bg1"/>
              </a:solidFill>
              <a:ea typeface="游ゴシック Medium" panose="020B0500000000000000"/>
            </a:endParaRPr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3767590" y="6755938"/>
            <a:ext cx="5575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800" b="1" dirty="0">
                <a:solidFill>
                  <a:schemeClr val="bg1"/>
                </a:solidFill>
                <a:ea typeface="游ゴシック Medium" panose="020B0500000000000000"/>
              </a:rPr>
              <a:t>金</a:t>
            </a:r>
            <a:endParaRPr kumimoji="1" lang="ja-JP" altLang="en-US" sz="1800" b="1" dirty="0">
              <a:solidFill>
                <a:schemeClr val="bg1"/>
              </a:solidFill>
              <a:ea typeface="游ゴシック Medium" panose="020B0500000000000000"/>
            </a:endParaRPr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4345440" y="6755938"/>
            <a:ext cx="5575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800" b="1" dirty="0">
                <a:solidFill>
                  <a:schemeClr val="bg1"/>
                </a:solidFill>
                <a:ea typeface="游ゴシック Medium" panose="020B0500000000000000"/>
              </a:rPr>
              <a:t>土</a:t>
            </a:r>
            <a:endParaRPr kumimoji="1" lang="ja-JP" altLang="en-US" sz="1800" b="1" dirty="0">
              <a:solidFill>
                <a:schemeClr val="bg1"/>
              </a:solidFill>
              <a:ea typeface="游ゴシック Medium" panose="020B0500000000000000"/>
            </a:endParaRPr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4923290" y="6755938"/>
            <a:ext cx="5575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800" b="1" dirty="0">
                <a:solidFill>
                  <a:schemeClr val="bg1"/>
                </a:solidFill>
                <a:ea typeface="游ゴシック Medium" panose="020B0500000000000000"/>
              </a:rPr>
              <a:t>日</a:t>
            </a:r>
            <a:endParaRPr kumimoji="1" lang="ja-JP" altLang="en-US" sz="1800" b="1" dirty="0">
              <a:solidFill>
                <a:schemeClr val="bg1"/>
              </a:solidFill>
              <a:ea typeface="游ゴシック Medium" panose="020B0500000000000000"/>
            </a:endParaRPr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5513840" y="6755938"/>
            <a:ext cx="11905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800" b="1" dirty="0">
                <a:solidFill>
                  <a:schemeClr val="bg1"/>
                </a:solidFill>
                <a:ea typeface="游ゴシック Medium" panose="020B0500000000000000"/>
              </a:rPr>
              <a:t>定員</a:t>
            </a:r>
          </a:p>
        </p:txBody>
      </p:sp>
      <p:sp>
        <p:nvSpPr>
          <p:cNvPr id="73" name="テキスト ボックス 72"/>
          <p:cNvSpPr txBox="1"/>
          <p:nvPr/>
        </p:nvSpPr>
        <p:spPr>
          <a:xfrm>
            <a:off x="5513839" y="7627370"/>
            <a:ext cx="11905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10</a:t>
            </a:r>
            <a:r>
              <a:rPr kumimoji="1" lang="ja-JP" altLang="en-US" sz="16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名</a:t>
            </a:r>
            <a:endParaRPr kumimoji="1" lang="en-US" altLang="ja-JP" sz="16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79" name="テキスト ボックス 78"/>
          <p:cNvSpPr txBox="1"/>
          <p:nvPr/>
        </p:nvSpPr>
        <p:spPr>
          <a:xfrm>
            <a:off x="59188" y="7250591"/>
            <a:ext cx="13779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9:00</a:t>
            </a:r>
            <a:r>
              <a:rPr kumimoji="1" lang="ja-JP" altLang="en-US" sz="12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～</a:t>
            </a:r>
            <a:r>
              <a:rPr kumimoji="1" lang="en-US" altLang="ja-JP" sz="12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11:00</a:t>
            </a:r>
          </a:p>
        </p:txBody>
      </p:sp>
      <p:sp>
        <p:nvSpPr>
          <p:cNvPr id="80" name="テキスト ボックス 79"/>
          <p:cNvSpPr txBox="1"/>
          <p:nvPr/>
        </p:nvSpPr>
        <p:spPr>
          <a:xfrm>
            <a:off x="59188" y="7662907"/>
            <a:ext cx="13779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2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11</a:t>
            </a:r>
            <a:r>
              <a:rPr kumimoji="1" lang="en-US" altLang="ja-JP" sz="12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:00</a:t>
            </a:r>
            <a:r>
              <a:rPr kumimoji="1" lang="ja-JP" altLang="en-US" sz="12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～</a:t>
            </a:r>
            <a:r>
              <a:rPr kumimoji="1" lang="en-US" altLang="ja-JP" sz="12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13:00</a:t>
            </a:r>
          </a:p>
        </p:txBody>
      </p:sp>
      <p:sp>
        <p:nvSpPr>
          <p:cNvPr id="82" name="テキスト ボックス 81"/>
          <p:cNvSpPr txBox="1"/>
          <p:nvPr/>
        </p:nvSpPr>
        <p:spPr>
          <a:xfrm>
            <a:off x="1437139" y="7219814"/>
            <a:ext cx="5575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○</a:t>
            </a:r>
            <a:endParaRPr kumimoji="1" lang="en-US" altLang="ja-JP" sz="16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84" name="テキスト ボックス 83"/>
          <p:cNvSpPr txBox="1"/>
          <p:nvPr/>
        </p:nvSpPr>
        <p:spPr>
          <a:xfrm>
            <a:off x="2599189" y="7219814"/>
            <a:ext cx="5575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○</a:t>
            </a:r>
            <a:endParaRPr kumimoji="1" lang="en-US" altLang="ja-JP" sz="16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85" name="テキスト ボックス 84"/>
          <p:cNvSpPr txBox="1"/>
          <p:nvPr/>
        </p:nvSpPr>
        <p:spPr>
          <a:xfrm>
            <a:off x="3183389" y="7219814"/>
            <a:ext cx="5575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○</a:t>
            </a:r>
            <a:endParaRPr kumimoji="1" lang="en-US" altLang="ja-JP" sz="16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86" name="テキスト ボックス 85"/>
          <p:cNvSpPr txBox="1"/>
          <p:nvPr/>
        </p:nvSpPr>
        <p:spPr>
          <a:xfrm>
            <a:off x="3761239" y="7219814"/>
            <a:ext cx="5575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○</a:t>
            </a:r>
            <a:endParaRPr kumimoji="1" lang="en-US" altLang="ja-JP" sz="16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87" name="テキスト ボックス 86"/>
          <p:cNvSpPr txBox="1"/>
          <p:nvPr/>
        </p:nvSpPr>
        <p:spPr>
          <a:xfrm>
            <a:off x="4339089" y="7219814"/>
            <a:ext cx="5575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6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×</a:t>
            </a:r>
            <a:endParaRPr kumimoji="1" lang="en-US" altLang="ja-JP" sz="16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88" name="テキスト ボックス 87"/>
          <p:cNvSpPr txBox="1"/>
          <p:nvPr/>
        </p:nvSpPr>
        <p:spPr>
          <a:xfrm>
            <a:off x="4929639" y="7219814"/>
            <a:ext cx="5575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6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×</a:t>
            </a:r>
            <a:endParaRPr kumimoji="1" lang="en-US" altLang="ja-JP" sz="16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89" name="テキスト ボックス 88"/>
          <p:cNvSpPr txBox="1"/>
          <p:nvPr/>
        </p:nvSpPr>
        <p:spPr>
          <a:xfrm>
            <a:off x="1437139" y="7619864"/>
            <a:ext cx="5575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○</a:t>
            </a:r>
            <a:endParaRPr kumimoji="1" lang="en-US" altLang="ja-JP" sz="16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91" name="テキスト ボックス 90"/>
          <p:cNvSpPr txBox="1"/>
          <p:nvPr/>
        </p:nvSpPr>
        <p:spPr>
          <a:xfrm>
            <a:off x="2599189" y="7619864"/>
            <a:ext cx="5575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○</a:t>
            </a:r>
            <a:endParaRPr kumimoji="1" lang="en-US" altLang="ja-JP" sz="16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92" name="テキスト ボックス 91"/>
          <p:cNvSpPr txBox="1"/>
          <p:nvPr/>
        </p:nvSpPr>
        <p:spPr>
          <a:xfrm>
            <a:off x="3183389" y="7619864"/>
            <a:ext cx="5575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○</a:t>
            </a:r>
            <a:endParaRPr kumimoji="1" lang="en-US" altLang="ja-JP" sz="16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93" name="テキスト ボックス 92"/>
          <p:cNvSpPr txBox="1"/>
          <p:nvPr/>
        </p:nvSpPr>
        <p:spPr>
          <a:xfrm>
            <a:off x="3761239" y="7619864"/>
            <a:ext cx="5575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○</a:t>
            </a:r>
            <a:endParaRPr kumimoji="1" lang="en-US" altLang="ja-JP" sz="16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94" name="テキスト ボックス 93"/>
          <p:cNvSpPr txBox="1"/>
          <p:nvPr/>
        </p:nvSpPr>
        <p:spPr>
          <a:xfrm>
            <a:off x="4339089" y="7619864"/>
            <a:ext cx="5575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6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×</a:t>
            </a:r>
            <a:endParaRPr kumimoji="1" lang="en-US" altLang="ja-JP" sz="16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95" name="テキスト ボックス 94"/>
          <p:cNvSpPr txBox="1"/>
          <p:nvPr/>
        </p:nvSpPr>
        <p:spPr>
          <a:xfrm>
            <a:off x="4929639" y="7619864"/>
            <a:ext cx="5575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6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×</a:t>
            </a:r>
            <a:endParaRPr kumimoji="1" lang="en-US" altLang="ja-JP" sz="16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105" name="テキスト ボックス 104"/>
          <p:cNvSpPr txBox="1"/>
          <p:nvPr/>
        </p:nvSpPr>
        <p:spPr>
          <a:xfrm>
            <a:off x="-2617" y="8983295"/>
            <a:ext cx="398406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" dirty="0">
                <a:solidFill>
                  <a:schemeClr val="accent6">
                    <a:lumMod val="7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TEL</a:t>
            </a:r>
            <a:r>
              <a:rPr kumimoji="1" lang="ja-JP" altLang="en-US" sz="1500" dirty="0">
                <a:solidFill>
                  <a:schemeClr val="accent6">
                    <a:lumMod val="7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：</a:t>
            </a:r>
            <a:r>
              <a:rPr kumimoji="1" lang="en-US" altLang="ja-JP" sz="1500" dirty="0">
                <a:solidFill>
                  <a:schemeClr val="accent6">
                    <a:lumMod val="7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092-805-1012</a:t>
            </a:r>
            <a:r>
              <a:rPr kumimoji="1" lang="ja-JP" altLang="en-US" sz="1500" dirty="0">
                <a:solidFill>
                  <a:schemeClr val="accent6">
                    <a:lumMod val="7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（リハビリ室直通）</a:t>
            </a:r>
            <a:endParaRPr kumimoji="1" lang="en-US" altLang="ja-JP" sz="1500" dirty="0">
              <a:solidFill>
                <a:schemeClr val="accent6">
                  <a:lumMod val="75000"/>
                </a:schemeClr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106" name="テキスト ボックス 105"/>
          <p:cNvSpPr txBox="1"/>
          <p:nvPr/>
        </p:nvSpPr>
        <p:spPr>
          <a:xfrm>
            <a:off x="15780" y="9279948"/>
            <a:ext cx="376385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" dirty="0">
                <a:solidFill>
                  <a:schemeClr val="accent6">
                    <a:lumMod val="7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TEL</a:t>
            </a:r>
            <a:r>
              <a:rPr kumimoji="1" lang="ja-JP" altLang="en-US" sz="1500" dirty="0" smtClean="0">
                <a:solidFill>
                  <a:schemeClr val="accent6">
                    <a:lumMod val="7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：</a:t>
            </a:r>
            <a:r>
              <a:rPr kumimoji="1" lang="en-US" altLang="ja-JP" sz="1500" dirty="0" smtClean="0">
                <a:solidFill>
                  <a:schemeClr val="accent6">
                    <a:lumMod val="7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080-9069-3519</a:t>
            </a:r>
            <a:r>
              <a:rPr kumimoji="1" lang="ja-JP" altLang="en-US" sz="1500" dirty="0" smtClean="0">
                <a:solidFill>
                  <a:schemeClr val="accent6">
                    <a:lumMod val="7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（</a:t>
            </a:r>
            <a:r>
              <a:rPr kumimoji="1" lang="ja-JP" altLang="en-US" sz="1500" dirty="0">
                <a:solidFill>
                  <a:schemeClr val="accent6">
                    <a:lumMod val="7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担当者携帯）</a:t>
            </a:r>
            <a:endParaRPr kumimoji="1" lang="en-US" altLang="ja-JP" sz="1500" dirty="0">
              <a:solidFill>
                <a:schemeClr val="accent6">
                  <a:lumMod val="75000"/>
                </a:schemeClr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107" name="テキスト ボックス 106"/>
          <p:cNvSpPr txBox="1"/>
          <p:nvPr/>
        </p:nvSpPr>
        <p:spPr>
          <a:xfrm>
            <a:off x="3651437" y="9001396"/>
            <a:ext cx="297151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500" dirty="0">
                <a:solidFill>
                  <a:schemeClr val="accent6">
                    <a:lumMod val="7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FAX</a:t>
            </a:r>
            <a:r>
              <a:rPr kumimoji="1" lang="ja-JP" altLang="en-US" sz="1500" dirty="0">
                <a:solidFill>
                  <a:schemeClr val="accent6">
                    <a:lumMod val="7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：</a:t>
            </a:r>
            <a:r>
              <a:rPr kumimoji="1" lang="en-US" altLang="ja-JP" sz="1500" dirty="0">
                <a:solidFill>
                  <a:schemeClr val="accent6">
                    <a:lumMod val="7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092-805-1014</a:t>
            </a:r>
          </a:p>
        </p:txBody>
      </p:sp>
      <p:sp>
        <p:nvSpPr>
          <p:cNvPr id="108" name="テキスト ボックス 107"/>
          <p:cNvSpPr txBox="1"/>
          <p:nvPr/>
        </p:nvSpPr>
        <p:spPr>
          <a:xfrm>
            <a:off x="3483395" y="9279347"/>
            <a:ext cx="203044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sz="1500" dirty="0">
                <a:solidFill>
                  <a:schemeClr val="accent6">
                    <a:lumMod val="7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担当：田中・冨松</a:t>
            </a:r>
            <a:endParaRPr kumimoji="1" lang="en-US" altLang="ja-JP" sz="1500" dirty="0">
              <a:solidFill>
                <a:schemeClr val="accent6">
                  <a:lumMod val="75000"/>
                </a:schemeClr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109" name="正方形/長方形 108"/>
          <p:cNvSpPr/>
          <p:nvPr/>
        </p:nvSpPr>
        <p:spPr>
          <a:xfrm>
            <a:off x="3169496" y="3383280"/>
            <a:ext cx="210613" cy="216893"/>
          </a:xfrm>
          <a:prstGeom prst="rect">
            <a:avLst/>
          </a:prstGeom>
          <a:solidFill>
            <a:srgbClr val="3FCC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0" name="正方形/長方形 109"/>
          <p:cNvSpPr/>
          <p:nvPr/>
        </p:nvSpPr>
        <p:spPr>
          <a:xfrm>
            <a:off x="6286076" y="3383280"/>
            <a:ext cx="210613" cy="216893"/>
          </a:xfrm>
          <a:prstGeom prst="rect">
            <a:avLst/>
          </a:prstGeom>
          <a:solidFill>
            <a:srgbClr val="3FCC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2" name="正方形/長方形 111"/>
          <p:cNvSpPr/>
          <p:nvPr/>
        </p:nvSpPr>
        <p:spPr>
          <a:xfrm>
            <a:off x="327660" y="1287762"/>
            <a:ext cx="217415" cy="223898"/>
          </a:xfrm>
          <a:prstGeom prst="rect">
            <a:avLst/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3" name="正方形/長方形 112"/>
          <p:cNvSpPr/>
          <p:nvPr/>
        </p:nvSpPr>
        <p:spPr>
          <a:xfrm>
            <a:off x="3451860" y="1287762"/>
            <a:ext cx="217415" cy="223898"/>
          </a:xfrm>
          <a:prstGeom prst="rect">
            <a:avLst/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5" name="テキスト ボックス 74"/>
          <p:cNvSpPr txBox="1"/>
          <p:nvPr/>
        </p:nvSpPr>
        <p:spPr>
          <a:xfrm>
            <a:off x="2015510" y="7214599"/>
            <a:ext cx="5575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○</a:t>
            </a:r>
            <a:endParaRPr kumimoji="1" lang="en-US" altLang="ja-JP" sz="16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76" name="テキスト ボックス 75"/>
          <p:cNvSpPr txBox="1"/>
          <p:nvPr/>
        </p:nvSpPr>
        <p:spPr>
          <a:xfrm>
            <a:off x="2018164" y="7633915"/>
            <a:ext cx="5575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○</a:t>
            </a:r>
            <a:endParaRPr kumimoji="1" lang="en-US" altLang="ja-JP" sz="16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pic>
        <p:nvPicPr>
          <p:cNvPr id="6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251" y="1423892"/>
            <a:ext cx="2751245" cy="20678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3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9943" y="1446580"/>
            <a:ext cx="2758035" cy="20842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842126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コンテンツ プレースホルダー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2301770"/>
              </p:ext>
            </p:extLst>
          </p:nvPr>
        </p:nvGraphicFramePr>
        <p:xfrm>
          <a:off x="5136" y="587376"/>
          <a:ext cx="6852866" cy="7680858"/>
        </p:xfrm>
        <a:graphic>
          <a:graphicData uri="http://schemas.openxmlformats.org/drawingml/2006/table">
            <a:tbl>
              <a:tblPr/>
              <a:tblGrid>
                <a:gridCol w="21922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10671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3131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3533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429082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522902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234333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1573953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200009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</a:tblGrid>
              <a:tr h="105835"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41909"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8">
                  <a:txBody>
                    <a:bodyPr/>
                    <a:lstStyle/>
                    <a:p>
                      <a:pPr algn="ctr" fontAlgn="ctr"/>
                      <a:endParaRPr lang="zh-CN" altLang="en-US" sz="16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83819"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8">
                  <a:txBody>
                    <a:bodyPr/>
                    <a:lstStyle/>
                    <a:p>
                      <a:pPr algn="ctr" fontAlgn="ctr"/>
                      <a:endParaRPr lang="en-US" altLang="ja-JP" sz="16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  <a:p>
                      <a:pPr algn="ctr" fontAlgn="ctr"/>
                      <a:endParaRPr lang="ja-JP" altLang="en-US" sz="16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83819"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8">
                  <a:txBody>
                    <a:bodyPr/>
                    <a:lstStyle/>
                    <a:p>
                      <a:pPr algn="ctr" fontAlgn="ctr"/>
                      <a:endParaRPr lang="en-US" altLang="ja-JP" sz="1600" b="0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  <a:p>
                      <a:pPr algn="ctr" fontAlgn="ctr"/>
                      <a:r>
                        <a:rPr lang="ja-JP" altLang="en-US" sz="16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事業所番号</a:t>
                      </a:r>
                      <a:r>
                        <a:rPr lang="ja-JP" altLang="en-US" sz="1600" b="0" i="0" u="none" strike="noStrike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（</a:t>
                      </a:r>
                      <a:r>
                        <a:rPr lang="en-US" altLang="ja-JP" sz="1600" b="0" i="0" u="none" strike="noStrike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4011023902</a:t>
                      </a:r>
                      <a:r>
                        <a:rPr lang="ja-JP" altLang="en-US" sz="1600" b="0" i="0" u="none" strike="noStrike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）</a:t>
                      </a:r>
                      <a:endParaRPr lang="ja-JP" altLang="en-US" sz="1600" b="0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23362"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bg2">
                            <a:lumMod val="50000"/>
                          </a:schemeClr>
                        </a:solidFill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chemeClr val="bg2">
                            <a:lumMod val="50000"/>
                          </a:schemeClr>
                        </a:solidFill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41909"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要支援１　（</a:t>
                      </a:r>
                      <a:r>
                        <a:rPr lang="en-US" altLang="ja-JP" sz="16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1</a:t>
                      </a:r>
                      <a:r>
                        <a:rPr lang="ja-JP" altLang="en-US" sz="16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月）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サービスコード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単位数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自己負担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83819"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基本単位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66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1111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15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1712 </a:t>
                      </a:r>
                      <a:r>
                        <a:rPr lang="ja-JP" altLang="en-US" sz="15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単位</a:t>
                      </a:r>
                      <a:r>
                        <a:rPr lang="ja-JP" altLang="en-US" sz="16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　</a:t>
                      </a:r>
                      <a:endParaRPr lang="en-US" altLang="ja-JP" sz="1600" b="0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1806</a:t>
                      </a:r>
                      <a:r>
                        <a:rPr lang="ja-JP" altLang="en-US" sz="16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円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62864"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600" b="0" i="0" u="none" strike="noStrike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600" b="0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　　　　　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※</a:t>
                      </a:r>
                      <a:r>
                        <a:rPr lang="ja-JP" altLang="en-US" sz="12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自己負担金額は</a:t>
                      </a:r>
                      <a:r>
                        <a:rPr lang="en-US" altLang="ja-JP" sz="12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1</a:t>
                      </a:r>
                      <a:r>
                        <a:rPr lang="ja-JP" altLang="en-US" sz="12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割負担</a:t>
                      </a:r>
                      <a:endParaRPr lang="en-US" altLang="ja-JP" sz="1200" b="0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  <a:p>
                      <a:pPr algn="ctr" fontAlgn="ctr"/>
                      <a:endParaRPr lang="ja-JP" altLang="en-US" sz="1200" b="0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41909"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要支援</a:t>
                      </a:r>
                      <a:r>
                        <a:rPr lang="en-US" altLang="ja-JP" sz="16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2</a:t>
                      </a:r>
                      <a:r>
                        <a:rPr lang="ja-JP" altLang="en-US" sz="16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　（</a:t>
                      </a:r>
                      <a:r>
                        <a:rPr lang="en-US" altLang="ja-JP" sz="16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1</a:t>
                      </a:r>
                      <a:r>
                        <a:rPr lang="ja-JP" altLang="en-US" sz="16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月）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サービスコード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単位数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自己負担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483819"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基本単位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66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1121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15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3615 </a:t>
                      </a:r>
                      <a:r>
                        <a:rPr lang="ja-JP" altLang="en-US" sz="15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単位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3814</a:t>
                      </a:r>
                      <a:r>
                        <a:rPr lang="ja-JP" altLang="en-US" sz="16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円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41909"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600" b="0" i="0" u="none" strike="noStrike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600" b="0" i="0" u="none" strike="noStrike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endParaRPr lang="ja-JP" altLang="en-US" sz="1600" b="0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bg2">
                            <a:lumMod val="50000"/>
                          </a:schemeClr>
                        </a:solidFill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chemeClr val="bg2">
                            <a:lumMod val="50000"/>
                          </a:schemeClr>
                        </a:solidFill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41909"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要介護</a:t>
                      </a:r>
                      <a:r>
                        <a:rPr lang="ja-JP" altLang="en-US" sz="14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（一回あたり）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サービスコード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単位数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自己負担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bg2">
                            <a:lumMod val="50000"/>
                          </a:schemeClr>
                        </a:solidFill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41909"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要介護１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1101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329</a:t>
                      </a:r>
                      <a:r>
                        <a:rPr lang="ja-JP" altLang="en-US" sz="16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単位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347</a:t>
                      </a:r>
                      <a:r>
                        <a:rPr lang="ja-JP" altLang="en-US" sz="16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円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41909"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要介護</a:t>
                      </a:r>
                      <a:r>
                        <a:rPr lang="en-US" altLang="ja-JP" sz="16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1103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358</a:t>
                      </a:r>
                      <a:r>
                        <a:rPr lang="ja-JP" altLang="en-US" sz="16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単位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377</a:t>
                      </a:r>
                      <a:r>
                        <a:rPr lang="ja-JP" altLang="en-US" sz="16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円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41909"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要介護</a:t>
                      </a:r>
                      <a:r>
                        <a:rPr lang="en-US" altLang="ja-JP" sz="1600" b="0" i="0" u="none" strike="noStrike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1105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388</a:t>
                      </a:r>
                      <a:r>
                        <a:rPr lang="ja-JP" altLang="en-US" sz="16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単位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409</a:t>
                      </a:r>
                      <a:r>
                        <a:rPr lang="ja-JP" altLang="en-US" sz="16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円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chemeClr val="bg2">
                            <a:lumMod val="50000"/>
                          </a:schemeClr>
                        </a:solidFill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241909"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要介護</a:t>
                      </a:r>
                      <a:r>
                        <a:rPr lang="en-US" altLang="ja-JP" sz="1600" b="0" i="0" u="none" strike="noStrike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1107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417</a:t>
                      </a:r>
                      <a:r>
                        <a:rPr lang="ja-JP" altLang="en-US" sz="16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単位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439</a:t>
                      </a:r>
                      <a:r>
                        <a:rPr lang="ja-JP" altLang="en-US" sz="16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円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chemeClr val="bg2">
                            <a:lumMod val="50000"/>
                          </a:schemeClr>
                        </a:solidFill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241909"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要介護</a:t>
                      </a:r>
                      <a:r>
                        <a:rPr lang="en-US" altLang="ja-JP" sz="1600" b="0" i="0" u="none" strike="noStrike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1109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448</a:t>
                      </a:r>
                      <a:r>
                        <a:rPr lang="ja-JP" altLang="en-US" sz="16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単位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472</a:t>
                      </a:r>
                      <a:r>
                        <a:rPr lang="ja-JP" altLang="en-US" sz="16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円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chemeClr val="bg2">
                            <a:lumMod val="50000"/>
                          </a:schemeClr>
                        </a:solidFill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241909"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bg2">
                            <a:lumMod val="50000"/>
                          </a:schemeClr>
                        </a:solidFill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chemeClr val="bg2">
                            <a:lumMod val="50000"/>
                          </a:schemeClr>
                        </a:solidFill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  <a:tr h="241909"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endParaRPr lang="ja-JP" altLang="en-US" sz="1600" b="0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endParaRPr lang="ja-JP" altLang="en-US" sz="1600" b="0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endParaRPr lang="ja-JP" altLang="en-US" sz="1600" b="0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bg2">
                            <a:lumMod val="50000"/>
                          </a:schemeClr>
                        </a:solidFill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8"/>
                  </a:ext>
                </a:extLst>
              </a:tr>
              <a:tr h="241909"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200" b="0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bg2">
                            <a:lumMod val="50000"/>
                          </a:schemeClr>
                        </a:solidFill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bg2">
                            <a:lumMod val="50000"/>
                          </a:schemeClr>
                        </a:solidFill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9"/>
                  </a:ext>
                </a:extLst>
              </a:tr>
              <a:tr h="204111"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altLang="ja-JP" sz="1200" b="0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>
                        <a:solidFill>
                          <a:schemeClr val="bg2">
                            <a:lumMod val="50000"/>
                          </a:schemeClr>
                        </a:solidFill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chemeClr val="bg2">
                            <a:lumMod val="50000"/>
                          </a:schemeClr>
                        </a:solidFill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20"/>
                  </a:ext>
                </a:extLst>
              </a:tr>
              <a:tr h="204111"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>
                        <a:solidFill>
                          <a:schemeClr val="bg2">
                            <a:lumMod val="50000"/>
                          </a:schemeClr>
                        </a:solidFill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chemeClr val="bg2">
                            <a:lumMod val="50000"/>
                          </a:schemeClr>
                        </a:solidFill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21"/>
                  </a:ext>
                </a:extLst>
              </a:tr>
              <a:tr h="204111"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>
                        <a:solidFill>
                          <a:schemeClr val="bg2">
                            <a:lumMod val="50000"/>
                          </a:schemeClr>
                        </a:solidFill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700" b="0" i="0" u="sng" strike="noStrike">
                        <a:solidFill>
                          <a:srgbClr val="0563C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chemeClr val="bg2">
                            <a:lumMod val="50000"/>
                          </a:schemeClr>
                        </a:solidFill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22"/>
                  </a:ext>
                </a:extLst>
              </a:tr>
              <a:tr h="204111"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>
                        <a:solidFill>
                          <a:schemeClr val="bg2">
                            <a:lumMod val="50000"/>
                          </a:schemeClr>
                        </a:solidFill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700" b="0" i="0" u="sng" strike="noStrike">
                        <a:solidFill>
                          <a:srgbClr val="0563C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chemeClr val="bg2">
                            <a:lumMod val="50000"/>
                          </a:schemeClr>
                        </a:solidFill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23"/>
                  </a:ext>
                </a:extLst>
              </a:tr>
              <a:tr h="204111"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bg2">
                            <a:lumMod val="50000"/>
                          </a:schemeClr>
                        </a:solidFill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chemeClr val="bg2">
                            <a:lumMod val="50000"/>
                          </a:schemeClr>
                        </a:solidFill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24"/>
                  </a:ext>
                </a:extLst>
              </a:tr>
              <a:tr h="204111"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700" b="0" i="0" u="sng" strike="noStrike">
                        <a:solidFill>
                          <a:srgbClr val="0563C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>
                        <a:solidFill>
                          <a:schemeClr val="bg2">
                            <a:lumMod val="50000"/>
                          </a:schemeClr>
                        </a:solidFill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chemeClr val="bg2">
                            <a:lumMod val="50000"/>
                          </a:schemeClr>
                        </a:solidFill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25"/>
                  </a:ext>
                </a:extLst>
              </a:tr>
              <a:tr h="204111"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700" b="0" i="0" u="sng" strike="noStrike">
                        <a:solidFill>
                          <a:srgbClr val="0563C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>
                        <a:solidFill>
                          <a:schemeClr val="bg2">
                            <a:lumMod val="50000"/>
                          </a:schemeClr>
                        </a:solidFill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chemeClr val="bg2">
                            <a:lumMod val="50000"/>
                          </a:schemeClr>
                        </a:solidFill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26"/>
                  </a:ext>
                </a:extLst>
              </a:tr>
              <a:tr h="204111"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700" b="0" i="0" u="sng" strike="noStrike">
                        <a:solidFill>
                          <a:srgbClr val="0563C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>
                        <a:solidFill>
                          <a:schemeClr val="bg2">
                            <a:lumMod val="50000"/>
                          </a:schemeClr>
                        </a:solidFill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chemeClr val="bg2">
                            <a:lumMod val="50000"/>
                          </a:schemeClr>
                        </a:solidFill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27"/>
                  </a:ext>
                </a:extLst>
              </a:tr>
              <a:tr h="204111"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>
                        <a:solidFill>
                          <a:schemeClr val="bg2">
                            <a:lumMod val="50000"/>
                          </a:schemeClr>
                        </a:solidFill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bg2">
                            <a:lumMod val="50000"/>
                          </a:schemeClr>
                        </a:solidFill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28"/>
                  </a:ext>
                </a:extLst>
              </a:tr>
            </a:tbl>
          </a:graphicData>
        </a:graphic>
      </p:graphicFrame>
      <p:sp>
        <p:nvSpPr>
          <p:cNvPr id="11" name="テキスト ボックス 2"/>
          <p:cNvSpPr txBox="1"/>
          <p:nvPr/>
        </p:nvSpPr>
        <p:spPr>
          <a:xfrm>
            <a:off x="236070" y="6463335"/>
            <a:ext cx="6534843" cy="1452263"/>
          </a:xfrm>
          <a:prstGeom prst="rect">
            <a:avLst/>
          </a:prstGeom>
          <a:solidFill>
            <a:schemeClr val="lt1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1400" dirty="0">
                <a:solidFill>
                  <a:schemeClr val="bg2">
                    <a:lumMod val="50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・予防通所リハビリテーションマネジメント加算（予防の方のみ）</a:t>
            </a:r>
            <a:endParaRPr kumimoji="1" lang="en-US" altLang="ja-JP" sz="1400" dirty="0">
              <a:solidFill>
                <a:schemeClr val="bg2">
                  <a:lumMod val="50000"/>
                </a:schemeClr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r>
              <a:rPr lang="ja-JP" altLang="en-US" sz="1400" dirty="0">
                <a:solidFill>
                  <a:schemeClr val="bg2">
                    <a:lumMod val="50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・運動器機能向上加算　　　　　　　　　　　　（予防の方のみ）</a:t>
            </a:r>
            <a:endParaRPr kumimoji="1" lang="en-US" altLang="ja-JP" sz="1400" dirty="0">
              <a:solidFill>
                <a:schemeClr val="bg2">
                  <a:lumMod val="50000"/>
                </a:schemeClr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r>
              <a:rPr kumimoji="1" lang="ja-JP" altLang="en-US" sz="1400" dirty="0">
                <a:solidFill>
                  <a:schemeClr val="bg2">
                    <a:lumMod val="50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・リハビリテーションマネジメント加算（</a:t>
            </a:r>
            <a:r>
              <a:rPr kumimoji="1" lang="en-US" altLang="ja-JP" sz="1400" dirty="0">
                <a:solidFill>
                  <a:schemeClr val="bg2">
                    <a:lumMod val="50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Ⅰ</a:t>
            </a:r>
            <a:r>
              <a:rPr kumimoji="1" lang="ja-JP" altLang="en-US" sz="1400" dirty="0">
                <a:solidFill>
                  <a:schemeClr val="bg2">
                    <a:lumMod val="50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）　（要介護の方のみ）</a:t>
            </a:r>
            <a:endParaRPr kumimoji="1" lang="en-US" altLang="ja-JP" sz="1400" dirty="0">
              <a:solidFill>
                <a:schemeClr val="bg2">
                  <a:lumMod val="50000"/>
                </a:schemeClr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r>
              <a:rPr lang="ja-JP" altLang="en-US" sz="1400" dirty="0">
                <a:solidFill>
                  <a:schemeClr val="bg2">
                    <a:lumMod val="50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・短期集中個別リハビリテーション実施加算　　（退院後</a:t>
            </a:r>
            <a:r>
              <a:rPr lang="en-US" altLang="ja-JP" sz="1400" dirty="0">
                <a:solidFill>
                  <a:schemeClr val="bg2">
                    <a:lumMod val="50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3</a:t>
            </a:r>
            <a:r>
              <a:rPr lang="ja-JP" altLang="en-US" sz="1400" dirty="0">
                <a:solidFill>
                  <a:schemeClr val="bg2">
                    <a:lumMod val="50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月未満の方）</a:t>
            </a:r>
            <a:endParaRPr lang="en-US" altLang="ja-JP" sz="1400" dirty="0">
              <a:solidFill>
                <a:schemeClr val="bg2">
                  <a:lumMod val="50000"/>
                </a:schemeClr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endParaRPr lang="en-US" altLang="ja-JP" sz="1400" dirty="0">
              <a:solidFill>
                <a:schemeClr val="bg2">
                  <a:lumMod val="50000"/>
                </a:schemeClr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7257" y="342103"/>
            <a:ext cx="6858000" cy="99011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211281" y="701768"/>
            <a:ext cx="513014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ja-JP" altLang="en-US" sz="3000" dirty="0">
                <a:solidFill>
                  <a:schemeClr val="bg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デイケア料金票</a:t>
            </a:r>
            <a:endParaRPr kumimoji="1" lang="ja-JP" altLang="en-US" sz="3000" dirty="0">
              <a:solidFill>
                <a:schemeClr val="bg1"/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223042" y="454576"/>
            <a:ext cx="5094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1800" dirty="0" smtClean="0">
                <a:solidFill>
                  <a:schemeClr val="bg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堺</a:t>
            </a:r>
            <a:r>
              <a:rPr kumimoji="1" lang="ja-JP" altLang="en-US" sz="1800" dirty="0">
                <a:solidFill>
                  <a:schemeClr val="bg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整形</a:t>
            </a:r>
            <a:r>
              <a:rPr kumimoji="1" lang="ja-JP" altLang="en-US" sz="1800" dirty="0" smtClean="0">
                <a:solidFill>
                  <a:schemeClr val="bg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外科スポーツ＆糖質制限クリニック</a:t>
            </a:r>
            <a:endParaRPr kumimoji="1" lang="ja-JP" altLang="en-US" sz="1800" dirty="0">
              <a:solidFill>
                <a:schemeClr val="bg1"/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pic>
        <p:nvPicPr>
          <p:cNvPr id="17" name="図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676" y="472944"/>
            <a:ext cx="725023" cy="738883"/>
          </a:xfrm>
          <a:prstGeom prst="rect">
            <a:avLst/>
          </a:prstGeom>
        </p:spPr>
      </p:pic>
      <p:sp>
        <p:nvSpPr>
          <p:cNvPr id="18" name="角丸四角形 25"/>
          <p:cNvSpPr/>
          <p:nvPr/>
        </p:nvSpPr>
        <p:spPr>
          <a:xfrm>
            <a:off x="92638" y="8092133"/>
            <a:ext cx="1949495" cy="271765"/>
          </a:xfrm>
          <a:prstGeom prst="roundRect">
            <a:avLst>
              <a:gd name="adj" fmla="val 50000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 sz="14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133478" y="8093257"/>
            <a:ext cx="17751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solidFill>
                  <a:schemeClr val="bg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●お問い合わせ</a:t>
            </a:r>
            <a:endParaRPr kumimoji="1" lang="ja-JP" altLang="en-US" sz="1400" dirty="0">
              <a:solidFill>
                <a:schemeClr val="bg1"/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20" name="角丸四角形 25"/>
          <p:cNvSpPr/>
          <p:nvPr/>
        </p:nvSpPr>
        <p:spPr>
          <a:xfrm>
            <a:off x="133478" y="6094873"/>
            <a:ext cx="1949495" cy="271765"/>
          </a:xfrm>
          <a:prstGeom prst="roundRect">
            <a:avLst>
              <a:gd name="adj" fmla="val 50000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 sz="14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107155" y="6084453"/>
            <a:ext cx="17751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solidFill>
                  <a:schemeClr val="bg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●加算について</a:t>
            </a:r>
            <a:endParaRPr kumimoji="1" lang="ja-JP" altLang="en-US" sz="1400" dirty="0">
              <a:solidFill>
                <a:schemeClr val="bg1"/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22" name="テキスト ボックス 2"/>
          <p:cNvSpPr txBox="1"/>
          <p:nvPr/>
        </p:nvSpPr>
        <p:spPr>
          <a:xfrm>
            <a:off x="236075" y="8425546"/>
            <a:ext cx="5723405" cy="1236208"/>
          </a:xfrm>
          <a:prstGeom prst="rect">
            <a:avLst/>
          </a:prstGeom>
          <a:solidFill>
            <a:schemeClr val="lt1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400" dirty="0">
                <a:solidFill>
                  <a:schemeClr val="bg2">
                    <a:lumMod val="50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医）</a:t>
            </a:r>
            <a:r>
              <a:rPr kumimoji="1" lang="ja-JP" altLang="en-US" sz="1400" dirty="0">
                <a:solidFill>
                  <a:schemeClr val="bg2">
                    <a:lumMod val="50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堺整形外科スポーツ＆糖質制限クリニック</a:t>
            </a:r>
            <a:endParaRPr kumimoji="1" lang="en-US" altLang="ja-JP" sz="1400" dirty="0">
              <a:solidFill>
                <a:schemeClr val="bg2">
                  <a:lumMod val="50000"/>
                </a:schemeClr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r>
              <a:rPr lang="ja-JP" altLang="en-US" sz="1400" dirty="0">
                <a:solidFill>
                  <a:schemeClr val="bg2">
                    <a:lumMod val="50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デイケア</a:t>
            </a:r>
            <a:r>
              <a:rPr kumimoji="1" lang="ja-JP" altLang="en-US" sz="1400" dirty="0" smtClean="0">
                <a:solidFill>
                  <a:schemeClr val="bg2">
                    <a:lumMod val="50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・</a:t>
            </a:r>
            <a:r>
              <a:rPr lang="ja-JP" altLang="en-US" sz="1400" dirty="0" smtClean="0">
                <a:solidFill>
                  <a:schemeClr val="bg2">
                    <a:lumMod val="50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リハビリテーション</a:t>
            </a:r>
            <a:r>
              <a:rPr lang="ja-JP" altLang="en-US" sz="1400" dirty="0">
                <a:solidFill>
                  <a:schemeClr val="bg2">
                    <a:lumMod val="50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室</a:t>
            </a:r>
            <a:endParaRPr kumimoji="1" lang="en-US" altLang="ja-JP" sz="1400" dirty="0">
              <a:solidFill>
                <a:schemeClr val="bg2">
                  <a:lumMod val="50000"/>
                </a:schemeClr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endParaRPr lang="en-US" altLang="ja-JP" sz="1400" dirty="0">
              <a:solidFill>
                <a:schemeClr val="bg2">
                  <a:lumMod val="50000"/>
                </a:schemeClr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r>
              <a:rPr kumimoji="1" lang="ja-JP" altLang="en-US" sz="1400" dirty="0">
                <a:solidFill>
                  <a:schemeClr val="bg2">
                    <a:lumMod val="50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〒</a:t>
            </a:r>
            <a:r>
              <a:rPr kumimoji="1" lang="en-US" altLang="ja-JP" sz="1400" dirty="0">
                <a:solidFill>
                  <a:schemeClr val="bg2">
                    <a:lumMod val="50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811-1345</a:t>
            </a:r>
            <a:r>
              <a:rPr kumimoji="1" lang="ja-JP" altLang="en-US" sz="1400" dirty="0">
                <a:solidFill>
                  <a:schemeClr val="bg2">
                    <a:lumMod val="50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福岡市西区西都</a:t>
            </a:r>
            <a:r>
              <a:rPr kumimoji="1" lang="en-US" altLang="ja-JP" sz="1400" dirty="0">
                <a:solidFill>
                  <a:schemeClr val="bg2">
                    <a:lumMod val="50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2-4-8</a:t>
            </a:r>
          </a:p>
          <a:p>
            <a:r>
              <a:rPr kumimoji="1" lang="ja-JP" altLang="en-US" sz="1400" dirty="0">
                <a:solidFill>
                  <a:schemeClr val="bg2">
                    <a:lumMod val="50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（直通）　 </a:t>
            </a:r>
            <a:r>
              <a:rPr kumimoji="1" lang="en-US" altLang="ja-JP" sz="1400" dirty="0">
                <a:solidFill>
                  <a:schemeClr val="bg2">
                    <a:lumMod val="50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TEL</a:t>
            </a:r>
            <a:r>
              <a:rPr kumimoji="1" lang="ja-JP" altLang="en-US" sz="1400" dirty="0">
                <a:solidFill>
                  <a:schemeClr val="bg2">
                    <a:lumMod val="50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：</a:t>
            </a:r>
            <a:r>
              <a:rPr kumimoji="1" lang="en-US" altLang="ja-JP" sz="1400" dirty="0">
                <a:solidFill>
                  <a:schemeClr val="bg2">
                    <a:lumMod val="50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092-805-1012</a:t>
            </a:r>
            <a:r>
              <a:rPr kumimoji="1" lang="ja-JP" altLang="en-US" sz="1400" dirty="0">
                <a:solidFill>
                  <a:schemeClr val="bg2">
                    <a:lumMod val="50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</a:t>
            </a:r>
            <a:r>
              <a:rPr kumimoji="1" lang="en-US" altLang="ja-JP" sz="1400" dirty="0">
                <a:solidFill>
                  <a:schemeClr val="bg2">
                    <a:lumMod val="50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FAX</a:t>
            </a:r>
            <a:r>
              <a:rPr kumimoji="1" lang="ja-JP" altLang="en-US" sz="1400" dirty="0">
                <a:solidFill>
                  <a:schemeClr val="bg2">
                    <a:lumMod val="50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：</a:t>
            </a:r>
            <a:r>
              <a:rPr kumimoji="1" lang="en-US" altLang="ja-JP" sz="1400" dirty="0">
                <a:solidFill>
                  <a:schemeClr val="bg2">
                    <a:lumMod val="50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092-805-1014</a:t>
            </a:r>
            <a:endParaRPr kumimoji="1" lang="ja-JP" altLang="en-US" sz="1400" dirty="0">
              <a:solidFill>
                <a:schemeClr val="bg2">
                  <a:lumMod val="50000"/>
                </a:schemeClr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204886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3484</TotalTime>
  <Words>310</Words>
  <Application>Microsoft Office PowerPoint</Application>
  <PresentationFormat>A4 210 x 297 mm</PresentationFormat>
  <Paragraphs>116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soumukeiri</dc:creator>
  <cp:lastModifiedBy>SSJMNB２F０６</cp:lastModifiedBy>
  <cp:revision>156</cp:revision>
  <cp:lastPrinted>2018-09-04T05:12:20Z</cp:lastPrinted>
  <dcterms:created xsi:type="dcterms:W3CDTF">2015-06-19T02:27:46Z</dcterms:created>
  <dcterms:modified xsi:type="dcterms:W3CDTF">2018-09-04T05:12:32Z</dcterms:modified>
</cp:coreProperties>
</file>